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5" r:id="rId2"/>
    <p:sldId id="258" r:id="rId3"/>
    <p:sldId id="286" r:id="rId4"/>
    <p:sldId id="305" r:id="rId5"/>
    <p:sldId id="306" r:id="rId6"/>
    <p:sldId id="33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9" r:id="rId38"/>
    <p:sldId id="340" r:id="rId39"/>
    <p:sldId id="343" r:id="rId40"/>
    <p:sldId id="341" r:id="rId41"/>
    <p:sldId id="345" r:id="rId42"/>
    <p:sldId id="346" r:id="rId43"/>
    <p:sldId id="342" r:id="rId44"/>
    <p:sldId id="344" r:id="rId4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C722D-CC33-40E8-A3A3-4D5E55D2A5DE}">
          <p14:sldIdLst>
            <p14:sldId id="275"/>
          </p14:sldIdLst>
        </p14:section>
        <p14:section name="Welcome" id="{FA18E03F-7CCF-4443-A159-A6DBC3A11051}">
          <p14:sldIdLst>
            <p14:sldId id="258"/>
            <p14:sldId id="286"/>
            <p14:sldId id="305"/>
            <p14:sldId id="306"/>
            <p14:sldId id="336"/>
          </p14:sldIdLst>
        </p14:section>
        <p14:section name="Introduction to Probability" id="{D443D480-4539-4917-B370-2798B68807B9}">
          <p14:sldIdLst>
            <p14:sldId id="307"/>
            <p14:sldId id="308"/>
            <p14:sldId id="309"/>
            <p14:sldId id="310"/>
            <p14:sldId id="311"/>
          </p14:sldIdLst>
        </p14:section>
        <p14:section name="Bayes' Rule" id="{3C704316-7249-465A-A4C7-C3F1169CE026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ayesian Reasoning" id="{E138EBB9-79D4-4538-900D-0D5AAF1712E9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9"/>
            <p14:sldId id="340"/>
            <p14:sldId id="343"/>
            <p14:sldId id="341"/>
            <p14:sldId id="345"/>
            <p14:sldId id="346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CDCDCD"/>
    <a:srgbClr val="A6152A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1803" autoAdjust="0"/>
  </p:normalViewPr>
  <p:slideViewPr>
    <p:cSldViewPr snapToGrid="0">
      <p:cViewPr varScale="1">
        <p:scale>
          <a:sx n="111" d="100"/>
          <a:sy n="111" d="100"/>
        </p:scale>
        <p:origin x="672" y="114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0" y="944159"/>
            <a:ext cx="11696065" cy="5732866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 smtClean="0"/>
              <a:t>21 September 2018</a:t>
            </a:r>
            <a:endParaRPr lang="en-AU" noProof="0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Section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</a:t>
            </a:r>
            <a:r>
              <a:rPr lang="en-AU" dirty="0" smtClean="0"/>
              <a:t>SUBTITLE 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74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51" r:id="rId4"/>
    <p:sldLayoutId id="2147483650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5" r:id="rId11"/>
    <p:sldLayoutId id="2147483665" r:id="rId12"/>
    <p:sldLayoutId id="21474836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likelihood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updating_prior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mburg.shinyapps.io/bayes_factor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4hwe3u" TargetMode="External"/><Relationship Id="rId2" Type="http://schemas.openxmlformats.org/officeDocument/2006/relationships/hyperlink" Target="https://tinyurl.com/y8ro4ysf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inyurl.com/ydfr8nlw" TargetMode="External"/><Relationship Id="rId4" Type="http://schemas.openxmlformats.org/officeDocument/2006/relationships/hyperlink" Target="https://tinyurl.com/y8zz27r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Bayesian Hypothesis Testing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An Introduction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9" y="1713728"/>
            <a:ext cx="2026920" cy="23408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10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Bayesian View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94" y="2335601"/>
            <a:ext cx="5219700" cy="3634216"/>
          </a:xfr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6973794" y="4201833"/>
            <a:ext cx="449460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is a subjective characteristic of rational agents.</a:t>
            </a:r>
          </a:p>
          <a:p>
            <a:r>
              <a:rPr lang="en-AU" dirty="0" smtClean="0"/>
              <a:t>It is defined by assessing the strength of the belief the agent holds in a proposition.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3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Statistics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11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Experiments and Hypotheses</a:t>
            </a:r>
          </a:p>
          <a:p>
            <a:endParaRPr lang="en-AU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36" y="2034869"/>
            <a:ext cx="2026920" cy="234086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4" y="1887044"/>
            <a:ext cx="3574419" cy="2488689"/>
          </a:xfrm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4700390"/>
            <a:ext cx="3666729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can be attached to any statement that an agent can believe.</a:t>
            </a:r>
            <a:endParaRPr lang="en-AU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4932238" y="4700390"/>
            <a:ext cx="2837171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Experiments generate events about which an agent may hold </a:t>
            </a:r>
            <a:r>
              <a:rPr lang="en-AU" dirty="0" smtClean="0"/>
              <a:t>beliefs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909968" y="4700390"/>
            <a:ext cx="330477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consists of propositions about which a rational agent might hold believes.</a:t>
            </a:r>
            <a:endParaRPr lang="en-AU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8" y="1822954"/>
            <a:ext cx="3666470" cy="2552779"/>
          </a:xfrm>
        </p:spPr>
      </p:pic>
    </p:spTree>
    <p:extLst>
      <p:ext uri="{BB962C8B-B14F-4D97-AF65-F5344CB8AC3E}">
        <p14:creationId xmlns:p14="http://schemas.microsoft.com/office/powerpoint/2010/main" val="5941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00706" y="2708920"/>
            <a:ext cx="6403970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20602" r="6302" b="27612"/>
          <a:stretch/>
        </p:blipFill>
        <p:spPr>
          <a:xfrm>
            <a:off x="7088094" y="4301873"/>
            <a:ext cx="3938494" cy="14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roll two dice…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Roll two dice and add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How likely are the different possible outcomes?</a:t>
            </a:r>
            <a:endParaRPr lang="en-AU" dirty="0"/>
          </a:p>
        </p:txBody>
      </p:sp>
      <p:pic>
        <p:nvPicPr>
          <p:cNvPr id="1028" name="Picture 4" descr="Image result for dice cup two di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93" y="1619250"/>
            <a:ext cx="452596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36 different rolls…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14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roll produces an outcome between 2 and 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Some outcomes are more common than others.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1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Of the 36 possible rolls, four add up to 5.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16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519933" y="2017953"/>
            <a:ext cx="9563100" cy="2338388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Worksheet" r:id="rId4" imgW="10410784" imgH="580889" progId="Excel.Sheet.12">
                  <p:embed/>
                </p:oleObj>
              </mc:Choice>
              <mc:Fallback>
                <p:oleObj name="Worksheet" r:id="rId4" imgW="10410784" imgH="5808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“Roll a 5”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17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Worksheet" r:id="rId3" imgW="10410784" imgH="580889" progId="Excel.Sheet.12">
                  <p:embed/>
                </p:oleObj>
              </mc:Choice>
              <mc:Fallback>
                <p:oleObj name="Worksheet" r:id="rId3" imgW="10410784" imgH="580889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69" t="-21059" r="-4202" b="-73357"/>
          <a:stretch/>
        </p:blipFill>
        <p:spPr/>
      </p:pic>
      <p:sp>
        <p:nvSpPr>
          <p:cNvPr id="16" name="TextBox 15"/>
          <p:cNvSpPr txBox="1"/>
          <p:nvPr/>
        </p:nvSpPr>
        <p:spPr>
          <a:xfrm>
            <a:off x="4991433" y="5449365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4/36 = 0.111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642338" y="5122863"/>
            <a:ext cx="349095" cy="5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A: “At least one die shows a 3”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4" b="-2633"/>
          <a:stretch/>
        </p:blipFill>
        <p:spPr>
          <a:xfrm>
            <a:off x="1315797" y="2017953"/>
            <a:ext cx="9561600" cy="24715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1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B: “Roll is even”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154" r="-93" b="-998"/>
          <a:stretch/>
        </p:blipFill>
        <p:spPr>
          <a:xfrm>
            <a:off x="1317529" y="2017953"/>
            <a:ext cx="9702602" cy="23906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8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Welcome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20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contains at least one 3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is even given that </a:t>
            </a:r>
          </a:p>
          <a:p>
            <a:r>
              <a:rPr lang="en-AU" dirty="0" smtClean="0"/>
              <a:t>at least one die is a 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at least one die is a 3 given that </a:t>
            </a:r>
          </a:p>
          <a:p>
            <a:r>
              <a:rPr lang="en-AU" dirty="0" smtClean="0"/>
              <a:t>the roll is even.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311949" y="4101208"/>
            <a:ext cx="4851301" cy="2196993"/>
            <a:chOff x="6311949" y="4101208"/>
            <a:chExt cx="4851301" cy="21969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949" y="5112858"/>
              <a:ext cx="4851301" cy="118534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98743" y="4743526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Probability that roll is even</a:t>
              </a:r>
              <a:endParaRPr lang="en-AU" dirty="0"/>
            </a:p>
          </p:txBody>
        </p:sp>
        <p:cxnSp>
          <p:nvCxnSpPr>
            <p:cNvPr id="20" name="Straight Arrow Connector 19"/>
            <p:cNvCxnSpPr>
              <a:stCxn id="16" idx="3"/>
              <a:endCxn id="11" idx="0"/>
            </p:cNvCxnSpPr>
            <p:nvPr/>
          </p:nvCxnSpPr>
          <p:spPr>
            <a:xfrm>
              <a:off x="6742928" y="4101208"/>
              <a:ext cx="1994671" cy="642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den>
                        </m:f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8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6" grpId="0"/>
      <p:bldP spid="17" grpId="0"/>
      <p:bldP spid="18" grpId="0"/>
      <p:bldP spid="30" grpId="0"/>
      <p:bldP spid="31" grpId="0"/>
      <p:bldP spid="31" grpId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21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contains at least one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at least one die is a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at least one die is a 3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the roll is even.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49" y="5112858"/>
            <a:ext cx="4851301" cy="1185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8743" y="47435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20" name="Straight Arrow Connector 19"/>
          <p:cNvCxnSpPr>
            <a:stCxn id="16" idx="3"/>
            <a:endCxn id="11" idx="0"/>
          </p:cNvCxnSpPr>
          <p:nvPr/>
        </p:nvCxnSpPr>
        <p:spPr>
          <a:xfrm>
            <a:off x="6742928" y="4101208"/>
            <a:ext cx="1994671" cy="64231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1717" y="36298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=</a:t>
            </a:r>
            <a:endParaRPr lang="en-AU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949138" y="3814510"/>
            <a:ext cx="29495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75024" y="33769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38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22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7" idx="0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23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83727" y="26802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6" name="Straight Arrow Connector 5"/>
          <p:cNvCxnSpPr>
            <a:stCxn id="15" idx="2"/>
          </p:cNvCxnSpPr>
          <p:nvPr/>
        </p:nvCxnSpPr>
        <p:spPr>
          <a:xfrm flipH="1">
            <a:off x="7583727" y="3049551"/>
            <a:ext cx="429766" cy="37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51863" y="3326881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64950" y="3662058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59852" y="3662058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14695" y="3326881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98423" y="2708920"/>
            <a:ext cx="6506253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Bayesian Reasoning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77" y="4047827"/>
            <a:ext cx="1948423" cy="1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Bayes’ rule is a fact that all probabilities must obey.</a:t>
            </a:r>
          </a:p>
          <a:p>
            <a:r>
              <a:rPr lang="en-AU" dirty="0" smtClean="0"/>
              <a:t>What does this have to do with Bayesian statistics?</a:t>
            </a:r>
          </a:p>
          <a:p>
            <a:r>
              <a:rPr lang="en-AU" dirty="0" smtClean="0"/>
              <a:t>We get Bayesian statistics if we combine this rule with Bayesian probability.</a:t>
            </a:r>
          </a:p>
          <a:p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48" y="3596640"/>
            <a:ext cx="3666064" cy="2552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73" y="1620000"/>
            <a:ext cx="3293283" cy="45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78" y="3729908"/>
            <a:ext cx="2026920" cy="23408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6" y="1929482"/>
            <a:ext cx="328330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8124" y="2612571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H: A hypothesis about a coin.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122487" y="4546706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  <a:r>
              <a:rPr lang="en-AU" dirty="0" smtClean="0"/>
              <a:t>: An experiment providing some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39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3" y="1247813"/>
            <a:ext cx="7373092" cy="5133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693920" y="207264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How much do I believe my</a:t>
            </a:r>
          </a:p>
          <a:p>
            <a:r>
              <a:rPr lang="en-AU" dirty="0" smtClean="0"/>
              <a:t>initial hypothesis …  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4845231" y="2930163"/>
            <a:ext cx="841466" cy="836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6697" y="305589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8760" flipH="1">
            <a:off x="5424207" y="3797842"/>
            <a:ext cx="5507556" cy="29603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574" y="437561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.. given that I just observed </a:t>
            </a:r>
          </a:p>
          <a:p>
            <a:r>
              <a:rPr lang="en-AU" dirty="0" smtClean="0"/>
              <a:t>6 </a:t>
            </a:r>
            <a:r>
              <a:rPr lang="en-AU" i="1" dirty="0" smtClean="0"/>
              <a:t>heads</a:t>
            </a:r>
            <a:r>
              <a:rPr lang="en-AU" dirty="0" smtClean="0"/>
              <a:t> and 4 </a:t>
            </a:r>
            <a:r>
              <a:rPr lang="en-AU" i="1" dirty="0" smtClean="0"/>
              <a:t>tails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78" y="5000784"/>
            <a:ext cx="1104702" cy="1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posterior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28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41" y="1738275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006" y="2206797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posterior probability</a:t>
            </a:r>
            <a:r>
              <a:rPr lang="en-AU" dirty="0" smtClean="0"/>
              <a:t> that the hypothesis</a:t>
            </a:r>
          </a:p>
          <a:p>
            <a:r>
              <a:rPr lang="en-AU" dirty="0"/>
              <a:t>i</a:t>
            </a:r>
            <a:r>
              <a:rPr lang="en-AU" dirty="0" smtClean="0"/>
              <a:t>s true, given that I have observed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50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29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8362" y="2035266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prior probability</a:t>
            </a:r>
            <a:r>
              <a:rPr lang="en-AU" dirty="0" smtClean="0"/>
              <a:t> that I observed to the hypothesis,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695326" y="1620000"/>
            <a:ext cx="10761574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</a:t>
            </a:r>
            <a:r>
              <a:rPr lang="en-AU" dirty="0"/>
              <a:t>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50702" y="1761885"/>
            <a:ext cx="6767929" cy="4389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Introduction to (Bayesian) Statistics 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Probability and Bayes’ Rule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Null Hypothesis Testing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Using JASP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Bayesian Hypothesis Testing in Practice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endParaRPr lang="en-AU" dirty="0" smtClean="0"/>
          </a:p>
        </p:txBody>
      </p:sp>
      <p:pic>
        <p:nvPicPr>
          <p:cNvPr id="13" name="Picture 12" descr="MAC21_190.5x254_PowerPoint_Images_Cov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/>
          <a:stretch/>
        </p:blipFill>
        <p:spPr>
          <a:xfrm>
            <a:off x="695326" y="1499839"/>
            <a:ext cx="3029286" cy="49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likelihood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30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9178276" y="2177851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9742" y="230357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07" y="1720528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5357" y="2221127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dirty="0" smtClean="0"/>
              <a:t>probability</a:t>
            </a:r>
            <a:r>
              <a:rPr lang="en-AU" b="1" dirty="0" smtClean="0"/>
              <a:t> </a:t>
            </a:r>
            <a:r>
              <a:rPr lang="en-AU" dirty="0" smtClean="0"/>
              <a:t>that </a:t>
            </a:r>
            <a:r>
              <a:rPr lang="en-AU" dirty="0" smtClean="0"/>
              <a:t>I would have observed</a:t>
            </a:r>
          </a:p>
          <a:p>
            <a:r>
              <a:rPr lang="en-AU" dirty="0" smtClean="0"/>
              <a:t>the data if the hypothesis is </a:t>
            </a:r>
            <a:r>
              <a:rPr lang="en-AU" dirty="0" smtClean="0"/>
              <a:t>true, i.e. the</a:t>
            </a:r>
          </a:p>
          <a:p>
            <a:r>
              <a:rPr lang="en-AU" b="1" dirty="0" smtClean="0"/>
              <a:t>likelihood</a:t>
            </a:r>
            <a:r>
              <a:rPr lang="en-AU" dirty="0" smtClean="0"/>
              <a:t> of the hypothesis.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962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marginal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31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60" y="4543556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0813" y="5067225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marginal </a:t>
            </a:r>
            <a:r>
              <a:rPr lang="en-AU" dirty="0" smtClean="0"/>
              <a:t>probability that I would observe</a:t>
            </a:r>
          </a:p>
          <a:p>
            <a:r>
              <a:rPr lang="en-AU" dirty="0" smtClean="0"/>
              <a:t>the data at all, regardless of which hypothesis is true.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64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data to revise </a:t>
            </a:r>
            <a:r>
              <a:rPr lang="en-AU" dirty="0" smtClean="0"/>
              <a:t>beliefs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32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005189" y="3380534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8510" y="3926863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7228" y="3380534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43" y="360978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01941" y="3657583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=</a:t>
            </a:r>
            <a:endParaRPr lang="en-AU" dirty="0">
              <a:solidFill>
                <a:srgbClr val="3A383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94264" y="3842249"/>
            <a:ext cx="2949536" cy="0"/>
          </a:xfrm>
          <a:prstGeom prst="line">
            <a:avLst/>
          </a:prstGeom>
          <a:ln w="28575">
            <a:solidFill>
              <a:srgbClr val="3A3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0150" y="3380534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X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375" y="3332786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P(H|D): The </a:t>
            </a:r>
            <a:r>
              <a:rPr lang="en-AU" b="1" dirty="0" smtClean="0"/>
              <a:t>posterior</a:t>
            </a:r>
            <a:r>
              <a:rPr lang="en-AU" dirty="0" smtClean="0"/>
              <a:t>. My</a:t>
            </a:r>
          </a:p>
          <a:p>
            <a:r>
              <a:rPr lang="en-AU" dirty="0"/>
              <a:t>r</a:t>
            </a:r>
            <a:r>
              <a:rPr lang="en-AU" dirty="0" smtClean="0"/>
              <a:t>evised belief in the hypothesis</a:t>
            </a:r>
          </a:p>
          <a:p>
            <a:r>
              <a:rPr lang="en-AU" dirty="0"/>
              <a:t>a</a:t>
            </a:r>
            <a:r>
              <a:rPr lang="en-AU" dirty="0" smtClean="0"/>
              <a:t>fter seeing the data.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046733" y="1776679"/>
            <a:ext cx="461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P(H): The </a:t>
            </a:r>
            <a:r>
              <a:rPr lang="en-AU" b="1" dirty="0" smtClean="0"/>
              <a:t>prior</a:t>
            </a:r>
            <a:r>
              <a:rPr lang="en-AU" dirty="0" smtClean="0"/>
              <a:t>. My belief in the hypothesis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664344" y="225292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P(D|H): The </a:t>
            </a:r>
            <a:r>
              <a:rPr lang="en-AU" b="1" dirty="0" smtClean="0"/>
              <a:t>likelihood</a:t>
            </a:r>
            <a:r>
              <a:rPr lang="en-AU" dirty="0" smtClean="0"/>
              <a:t>. The probability</a:t>
            </a:r>
          </a:p>
          <a:p>
            <a:r>
              <a:rPr lang="en-AU" dirty="0"/>
              <a:t>o</a:t>
            </a:r>
            <a:r>
              <a:rPr lang="en-AU" dirty="0" smtClean="0"/>
              <a:t>f observing the data if my hypothesis is true.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051" y="5075190"/>
            <a:ext cx="398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P(D): The </a:t>
            </a:r>
            <a:r>
              <a:rPr lang="en-AU" b="1" dirty="0" smtClean="0"/>
              <a:t>marginal likelihood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The probability of </a:t>
            </a:r>
            <a:r>
              <a:rPr lang="en-AU" dirty="0" smtClean="0"/>
              <a:t>observing the </a:t>
            </a:r>
            <a:r>
              <a:rPr lang="en-AU" dirty="0" smtClean="0"/>
              <a:t>data,</a:t>
            </a:r>
          </a:p>
          <a:p>
            <a:r>
              <a:rPr lang="en-AU" dirty="0" smtClean="0"/>
              <a:t>regardless which hypothesis </a:t>
            </a:r>
            <a:r>
              <a:rPr lang="en-AU" dirty="0" smtClean="0"/>
              <a:t>is true.</a:t>
            </a:r>
            <a:endParaRPr lang="en-AU" dirty="0"/>
          </a:p>
        </p:txBody>
      </p:sp>
      <p:cxnSp>
        <p:nvCxnSpPr>
          <p:cNvPr id="19" name="Straight Arrow Connector 18"/>
          <p:cNvCxnSpPr>
            <a:stCxn id="14" idx="3"/>
            <a:endCxn id="10" idx="1"/>
          </p:cNvCxnSpPr>
          <p:nvPr/>
        </p:nvCxnSpPr>
        <p:spPr>
          <a:xfrm>
            <a:off x="3595751" y="3794451"/>
            <a:ext cx="904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>
            <a:off x="4355539" y="2423010"/>
            <a:ext cx="1649650" cy="114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9" idx="3"/>
          </p:cNvCxnSpPr>
          <p:nvPr/>
        </p:nvCxnSpPr>
        <p:spPr>
          <a:xfrm flipH="1">
            <a:off x="8302407" y="2899255"/>
            <a:ext cx="794654" cy="6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8" idx="2"/>
          </p:cNvCxnSpPr>
          <p:nvPr/>
        </p:nvCxnSpPr>
        <p:spPr>
          <a:xfrm flipH="1" flipV="1">
            <a:off x="7058088" y="4296195"/>
            <a:ext cx="179252" cy="77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06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13540" y="2708920"/>
            <a:ext cx="6491136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Likelihoods and Bayes Factors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32925" y="6381750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likelihood ratios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39910"/>
            <a:ext cx="5219700" cy="397622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Comparing the evidence for two models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6248400" y="2175808"/>
            <a:ext cx="5220000" cy="228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quantifies the evidence the observed data provide for a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likelihoods of two competing hypotheses to determine which one is more likely (given the observed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Value of likelihood is meaningless by itself.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218458" y="550769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https://humburg.shinyapps.io/likelihood/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119660" y="5854306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36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Updating priors with likelihoods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603090"/>
            <a:ext cx="5219700" cy="34227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>
          <a:xfrm>
            <a:off x="6248400" y="2229597"/>
            <a:ext cx="5220000" cy="2091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</a:t>
            </a:r>
            <a:r>
              <a:rPr lang="en-AU" dirty="0" smtClean="0"/>
              <a:t>rior encodes initial belief in possible parameter values (probability of </a:t>
            </a:r>
            <a:r>
              <a:rPr lang="en-AU" i="1" dirty="0" smtClean="0"/>
              <a:t>Heads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Likelihood quantifies the plausibility of different hypotheses in light of the available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two combine to produce an updated set of beliefs, the </a:t>
            </a:r>
            <a:r>
              <a:rPr lang="en-AU" b="1" dirty="0" smtClean="0"/>
              <a:t>posterior</a:t>
            </a:r>
            <a:r>
              <a:rPr lang="en-A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71809" y="531869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humburg.shinyapps.io/updating_prior/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62125" y="5868118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782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 marginal likelihood?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910916"/>
            <a:ext cx="5220000" cy="17507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difficult to compute.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Requires integrating over all possible hypotheses, weighted by their priors.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It is a normalizing constant that can often be avoided.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36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4191"/>
            <a:ext cx="5219700" cy="2936081"/>
          </a:xfrm>
        </p:spPr>
      </p:pic>
    </p:spTree>
    <p:extLst>
      <p:ext uri="{BB962C8B-B14F-4D97-AF65-F5344CB8AC3E}">
        <p14:creationId xmlns:p14="http://schemas.microsoft.com/office/powerpoint/2010/main" val="6871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94119"/>
            <a:ext cx="5219700" cy="3976225"/>
          </a:xfrm>
        </p:spPr>
      </p:pic>
      <p:sp>
        <p:nvSpPr>
          <p:cNvPr id="9" name="Rectangle 8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Figure based </a:t>
            </a:r>
            <a:r>
              <a:rPr lang="en-AU" sz="1400" dirty="0" smtClean="0"/>
              <a:t>on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5660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1"/>
            <a:ext cx="5220000" cy="3077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coin is fair </a:t>
            </a:r>
            <a:r>
              <a:rPr lang="en-AU" i="1" dirty="0" smtClean="0"/>
              <a:t>vs </a:t>
            </a:r>
            <a:r>
              <a:rPr lang="en-AU" dirty="0" smtClean="0"/>
              <a:t>it isn’t fair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If the coin is biased, how likely are all the possible probabilities for </a:t>
            </a:r>
            <a:r>
              <a:rPr lang="en-AU" i="1" dirty="0" smtClean="0"/>
              <a:t>heads</a:t>
            </a:r>
            <a:r>
              <a:rPr lang="en-AU" dirty="0" smtClean="0"/>
              <a:t>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 that the coin is fair to the </a:t>
            </a:r>
            <a:r>
              <a:rPr lang="en-AU" b="1" dirty="0" smtClean="0"/>
              <a:t>average</a:t>
            </a:r>
            <a:r>
              <a:rPr lang="en-AU" b="1" i="1" dirty="0" smtClean="0"/>
              <a:t> </a:t>
            </a:r>
            <a:r>
              <a:rPr lang="en-AU" dirty="0" smtClean="0"/>
              <a:t>of the likelihoods corresponding to all possible values of P</a:t>
            </a:r>
            <a:r>
              <a:rPr lang="en-AU" i="1" dirty="0" smtClean="0"/>
              <a:t>(heads) </a:t>
            </a:r>
            <a:r>
              <a:rPr lang="en-AU" b="1" dirty="0" smtClean="0"/>
              <a:t>weighted</a:t>
            </a:r>
            <a:r>
              <a:rPr lang="en-AU" i="1" dirty="0" smtClean="0"/>
              <a:t> </a:t>
            </a:r>
            <a:r>
              <a:rPr lang="en-AU" dirty="0" smtClean="0"/>
              <a:t>by their priors.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endParaRPr lang="en-AU" b="1" dirty="0" smtClean="0"/>
          </a:p>
          <a:p>
            <a:endParaRPr lang="en-AU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38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45217"/>
            <a:ext cx="5219700" cy="4474028"/>
          </a:xfrm>
        </p:spPr>
      </p:pic>
      <p:sp>
        <p:nvSpPr>
          <p:cNvPr id="10" name="Rectangle 9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/>
              <a:t>Figure taken from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6645" y="517008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https://humburg.shinyapps.io/bayes_factor</a:t>
            </a:r>
            <a:r>
              <a:rPr lang="en-AU" dirty="0" smtClean="0">
                <a:hlinkClick r:id="rId4"/>
              </a:rPr>
              <a:t>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54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Bayes factors quantify relative weight of evidence.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Can be used to decide in favour of one hypothesis over another based on evidence provided by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Will converge to either 0 or ∞, depending on which hypothesis is true.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Beware small samples!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2310483416"/>
              </p:ext>
            </p:extLst>
          </p:nvPr>
        </p:nvGraphicFramePr>
        <p:xfrm>
          <a:off x="6248400" y="1619250"/>
          <a:ext cx="5219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996537443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8233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Bayes Factor (H1/H0)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Strength of evidence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5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&lt;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Evidence favours null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2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1 - 3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Barely worth mentioning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9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3 - 10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Substantial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9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10 - 30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30 - 100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Very 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7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&gt;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Decisive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437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21850" y="577663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Does this remind you of anything?</a:t>
            </a:r>
            <a:endParaRPr lang="en-AU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8548777" y="4500230"/>
            <a:ext cx="491706" cy="1012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0" y="1487520"/>
            <a:ext cx="2960000" cy="417142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795623" y="1619250"/>
            <a:ext cx="1138686" cy="10204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89" r="-40189"/>
          <a:stretch/>
        </p:blipFill>
        <p:spPr/>
      </p:pic>
    </p:spTree>
    <p:extLst>
      <p:ext uri="{BB962C8B-B14F-4D97-AF65-F5344CB8AC3E}">
        <p14:creationId xmlns:p14="http://schemas.microsoft.com/office/powerpoint/2010/main" val="2329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JASP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 quick tour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9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and install JASP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03" y="1619250"/>
            <a:ext cx="7851007" cy="45259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60452" y="1475117"/>
            <a:ext cx="1768415" cy="500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856672" y="4994694"/>
            <a:ext cx="5382883" cy="1150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9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JASP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70" y="1619250"/>
            <a:ext cx="65574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Hypothesis Testing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Examples in JASP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4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data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Coin toss data</a:t>
            </a:r>
          </a:p>
          <a:p>
            <a:pPr lvl="1"/>
            <a:r>
              <a:rPr lang="en-AU" dirty="0" smtClean="0">
                <a:hlinkClick r:id="rId2"/>
              </a:rPr>
              <a:t>https://tinyurl.com/y8ro4ysf</a:t>
            </a:r>
            <a:endParaRPr lang="en-AU" dirty="0" smtClean="0"/>
          </a:p>
          <a:p>
            <a:r>
              <a:rPr lang="en-AU" dirty="0" smtClean="0"/>
              <a:t>Large coin toss data</a:t>
            </a:r>
          </a:p>
          <a:p>
            <a:pPr lvl="1"/>
            <a:r>
              <a:rPr lang="en-AU" dirty="0" smtClean="0">
                <a:hlinkClick r:id="rId3"/>
              </a:rPr>
              <a:t>https://tinyurl.com/y74hwe3u</a:t>
            </a:r>
            <a:endParaRPr lang="en-AU" dirty="0" smtClean="0"/>
          </a:p>
          <a:p>
            <a:r>
              <a:rPr lang="en-AU" dirty="0" smtClean="0"/>
              <a:t>Gap minder traffic death data</a:t>
            </a:r>
          </a:p>
          <a:p>
            <a:pPr lvl="1"/>
            <a:r>
              <a:rPr lang="en-AU" dirty="0" smtClean="0">
                <a:hlinkClick r:id="rId4"/>
              </a:rPr>
              <a:t>https://tinyurl.com/y8zz27rr</a:t>
            </a:r>
            <a:endParaRPr lang="en-AU" dirty="0" smtClean="0"/>
          </a:p>
          <a:p>
            <a:r>
              <a:rPr lang="en-AU" dirty="0" smtClean="0"/>
              <a:t>Weight perception data</a:t>
            </a:r>
          </a:p>
          <a:p>
            <a:pPr lvl="1"/>
            <a:r>
              <a:rPr lang="en-AU" dirty="0" smtClean="0">
                <a:hlinkClick r:id="rId5"/>
              </a:rPr>
              <a:t>https://tinyurl.com/ydfr8nlw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RESEARCH 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00" r="-29200"/>
          <a:stretch/>
        </p:blipFill>
        <p:spPr/>
      </p:pic>
    </p:spTree>
    <p:extLst>
      <p:ext uri="{BB962C8B-B14F-4D97-AF65-F5344CB8AC3E}">
        <p14:creationId xmlns:p14="http://schemas.microsoft.com/office/powerpoint/2010/main" val="26059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420" r="-117420"/>
          <a:stretch/>
        </p:blipFill>
        <p:spPr/>
      </p:pic>
    </p:spTree>
    <p:extLst>
      <p:ext uri="{BB962C8B-B14F-4D97-AF65-F5344CB8AC3E}">
        <p14:creationId xmlns:p14="http://schemas.microsoft.com/office/powerpoint/2010/main" val="120301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91177" y="2708920"/>
            <a:ext cx="6430751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Probability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29" y="3794071"/>
            <a:ext cx="2147258" cy="19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924844"/>
            <a:ext cx="5219700" cy="391477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Frequentist view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Probability is an objective characteristic of physical processes. </a:t>
            </a:r>
          </a:p>
          <a:p>
            <a:endParaRPr lang="en-AU" dirty="0"/>
          </a:p>
          <a:p>
            <a:r>
              <a:rPr lang="en-AU" dirty="0" smtClean="0"/>
              <a:t>The probability of a particular outcome is defined as its relative frequency when the process is invoked repeatedly.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05" y="3517596"/>
            <a:ext cx="3112648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Frequentist Statistics</a:t>
            </a:r>
            <a:endParaRPr lang="en-AU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386964"/>
            <a:ext cx="5219700" cy="391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Experiments and Hypotheses</a:t>
            </a:r>
            <a:endParaRPr lang="en-AU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27243"/>
            <a:ext cx="5219700" cy="3634216"/>
          </a:xfrm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62484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is not repeatable. No probability can be attached to it. </a:t>
            </a:r>
            <a:endParaRPr lang="en-AU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An experiment is a repeatable procedure. </a:t>
            </a:r>
            <a:r>
              <a:rPr lang="en-AU" dirty="0"/>
              <a:t>P</a:t>
            </a:r>
            <a:r>
              <a:rPr lang="en-AU" dirty="0" smtClean="0"/>
              <a:t>robabilities can be used to describe its outcome.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31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16x9 Template _2016.potx" id="{125E643F-61E8-434A-83A2-6285A785939C}" vid="{C2B616D7-CC77-413F-9557-31813D9600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9464</TotalTime>
  <Words>1287</Words>
  <Application>Microsoft Office PowerPoint</Application>
  <PresentationFormat>Widescreen</PresentationFormat>
  <Paragraphs>290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Georgia</vt:lpstr>
      <vt:lpstr>Wingdings</vt:lpstr>
      <vt:lpstr>MAC UNI BASIC_Round 1 Draft for feedback</vt:lpstr>
      <vt:lpstr>Worksheet</vt:lpstr>
      <vt:lpstr>Bayesian Hypothesis Testing</vt:lpstr>
      <vt:lpstr>Welcome</vt:lpstr>
      <vt:lpstr>Overview</vt:lpstr>
      <vt:lpstr>PowerPoint Presentation</vt:lpstr>
      <vt:lpstr>PowerPoint Presentation</vt:lpstr>
      <vt:lpstr>PowerPoint Presentation</vt:lpstr>
      <vt:lpstr>Introduction to (Bayesian) Statistics</vt:lpstr>
      <vt:lpstr>What is Probability?</vt:lpstr>
      <vt:lpstr>Frequentist Statistics</vt:lpstr>
      <vt:lpstr>What is Probability?</vt:lpstr>
      <vt:lpstr>Bayesian Statistics</vt:lpstr>
      <vt:lpstr>Introduction to (Bayesian) Statistics</vt:lpstr>
      <vt:lpstr>Let’s roll two dice…</vt:lpstr>
      <vt:lpstr>36 different rolls…</vt:lpstr>
      <vt:lpstr>PowerPoint Presentation</vt:lpstr>
      <vt:lpstr>PowerPoint Presentation</vt:lpstr>
      <vt:lpstr>“Roll a 5”</vt:lpstr>
      <vt:lpstr>A: “At least one die shows a 3”</vt:lpstr>
      <vt:lpstr>B: “Roll is even”</vt:lpstr>
      <vt:lpstr>PowerPoint Presentation</vt:lpstr>
      <vt:lpstr>PowerPoint Presentation</vt:lpstr>
      <vt:lpstr>Let’s check that!</vt:lpstr>
      <vt:lpstr>Let’s check that!</vt:lpstr>
      <vt:lpstr>Introduction to (Bayesian) Statistics</vt:lpstr>
      <vt:lpstr>Bayes’ Rule</vt:lpstr>
      <vt:lpstr>Hypotheses and Data</vt:lpstr>
      <vt:lpstr>Hypotheses and Data</vt:lpstr>
      <vt:lpstr>The posterior</vt:lpstr>
      <vt:lpstr>The prior</vt:lpstr>
      <vt:lpstr>The likelihood</vt:lpstr>
      <vt:lpstr>The marginal</vt:lpstr>
      <vt:lpstr>Using data to revise beliefs</vt:lpstr>
      <vt:lpstr>Introduction to (Bayesian) Statistics</vt:lpstr>
      <vt:lpstr>Using likelihood ratios</vt:lpstr>
      <vt:lpstr>Updating priors with likelihoods</vt:lpstr>
      <vt:lpstr>What about the marginal likelihood?</vt:lpstr>
      <vt:lpstr>Bayes Factor</vt:lpstr>
      <vt:lpstr>Bayes Factor</vt:lpstr>
      <vt:lpstr>Bayes Factor</vt:lpstr>
      <vt:lpstr>Using JASP</vt:lpstr>
      <vt:lpstr>Download and install JASP</vt:lpstr>
      <vt:lpstr>Open JASP</vt:lpstr>
      <vt:lpstr>Bayesian Hypothesis Testing</vt:lpstr>
      <vt:lpstr>Download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Rita</dc:creator>
  <cp:lastModifiedBy>Peter Humburg</cp:lastModifiedBy>
  <cp:revision>208</cp:revision>
  <cp:lastPrinted>2016-10-17T01:23:38Z</cp:lastPrinted>
  <dcterms:created xsi:type="dcterms:W3CDTF">2016-08-31T01:19:01Z</dcterms:created>
  <dcterms:modified xsi:type="dcterms:W3CDTF">2018-09-20T21:48:27Z</dcterms:modified>
</cp:coreProperties>
</file>